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7" r:id="rId4"/>
    <p:sldId id="261" r:id="rId5"/>
    <p:sldId id="268" r:id="rId6"/>
    <p:sldId id="265" r:id="rId7"/>
    <p:sldId id="269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59580E-38B8-4ABC-94DB-664659C019E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187F583-19B0-405B-B890-FAF7725AB7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Letter of Intent</a:t>
          </a:r>
        </a:p>
      </dgm:t>
    </dgm:pt>
    <dgm:pt modelId="{CCC3B3F0-D160-4E3B-81BC-5ECF6D27C8F3}" type="parTrans" cxnId="{F64AA44D-2501-4908-BEFF-890C3CA8DF26}">
      <dgm:prSet/>
      <dgm:spPr/>
      <dgm:t>
        <a:bodyPr/>
        <a:lstStyle/>
        <a:p>
          <a:endParaRPr lang="en-US"/>
        </a:p>
      </dgm:t>
    </dgm:pt>
    <dgm:pt modelId="{2449D4C4-041F-4001-A32D-6AA1730385AF}" type="sibTrans" cxnId="{F64AA44D-2501-4908-BEFF-890C3CA8DF26}">
      <dgm:prSet/>
      <dgm:spPr/>
      <dgm:t>
        <a:bodyPr/>
        <a:lstStyle/>
        <a:p>
          <a:endParaRPr lang="en-US"/>
        </a:p>
      </dgm:t>
    </dgm:pt>
    <dgm:pt modelId="{3CF803BF-F6C3-4D6F-8724-EB35908DED0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Team for the Future</a:t>
          </a:r>
        </a:p>
      </dgm:t>
    </dgm:pt>
    <dgm:pt modelId="{2E7C2F10-D098-457B-823A-D4B37DD6DB5D}" type="parTrans" cxnId="{B7480F64-7CBB-442F-B10E-2058FEBC42D5}">
      <dgm:prSet/>
      <dgm:spPr/>
      <dgm:t>
        <a:bodyPr/>
        <a:lstStyle/>
        <a:p>
          <a:endParaRPr lang="en-US"/>
        </a:p>
      </dgm:t>
    </dgm:pt>
    <dgm:pt modelId="{97BAA2CC-E023-4FD6-A331-FC7991EAE6B7}" type="sibTrans" cxnId="{B7480F64-7CBB-442F-B10E-2058FEBC42D5}">
      <dgm:prSet/>
      <dgm:spPr/>
      <dgm:t>
        <a:bodyPr/>
        <a:lstStyle/>
        <a:p>
          <a:endParaRPr lang="en-US"/>
        </a:p>
      </dgm:t>
    </dgm:pt>
    <dgm:pt modelId="{DB4BBE5D-BC44-4500-AD55-188597AD65F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Funding &amp; Management of SNT</a:t>
          </a:r>
        </a:p>
      </dgm:t>
    </dgm:pt>
    <dgm:pt modelId="{B09A7933-C282-49E6-BB32-4C0190033144}" type="parTrans" cxnId="{A1A97DA8-7B92-4802-98F3-32FEAC025C2D}">
      <dgm:prSet/>
      <dgm:spPr/>
      <dgm:t>
        <a:bodyPr/>
        <a:lstStyle/>
        <a:p>
          <a:endParaRPr lang="en-US"/>
        </a:p>
      </dgm:t>
    </dgm:pt>
    <dgm:pt modelId="{E0B76598-2B72-44EC-88F5-D4FA2E1C96A5}" type="sibTrans" cxnId="{A1A97DA8-7B92-4802-98F3-32FEAC025C2D}">
      <dgm:prSet/>
      <dgm:spPr/>
      <dgm:t>
        <a:bodyPr/>
        <a:lstStyle/>
        <a:p>
          <a:endParaRPr lang="en-US"/>
        </a:p>
      </dgm:t>
    </dgm:pt>
    <dgm:pt modelId="{B7529EEF-7FD6-4F68-BCF4-D2CE3F7B1AAC}" type="pres">
      <dgm:prSet presAssocID="{6959580E-38B8-4ABC-94DB-664659C019E9}" presName="root" presStyleCnt="0">
        <dgm:presLayoutVars>
          <dgm:dir/>
          <dgm:resizeHandles val="exact"/>
        </dgm:presLayoutVars>
      </dgm:prSet>
      <dgm:spPr/>
    </dgm:pt>
    <dgm:pt modelId="{60FDAC77-A233-4489-BA1B-EB5A93F9BFBC}" type="pres">
      <dgm:prSet presAssocID="{9187F583-19B0-405B-B890-FAF7725AB7EE}" presName="compNode" presStyleCnt="0"/>
      <dgm:spPr/>
    </dgm:pt>
    <dgm:pt modelId="{F921921A-0D0D-4315-A94F-58EF2C688280}" type="pres">
      <dgm:prSet presAssocID="{9187F583-19B0-405B-B890-FAF7725AB7E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AA3A3D77-7147-4817-BB0E-44DA3E50D0DB}" type="pres">
      <dgm:prSet presAssocID="{9187F583-19B0-405B-B890-FAF7725AB7EE}" presName="spaceRect" presStyleCnt="0"/>
      <dgm:spPr/>
    </dgm:pt>
    <dgm:pt modelId="{AEC52484-1A29-409B-A17B-17E350A25A7A}" type="pres">
      <dgm:prSet presAssocID="{9187F583-19B0-405B-B890-FAF7725AB7EE}" presName="textRect" presStyleLbl="revTx" presStyleIdx="0" presStyleCnt="3">
        <dgm:presLayoutVars>
          <dgm:chMax val="1"/>
          <dgm:chPref val="1"/>
        </dgm:presLayoutVars>
      </dgm:prSet>
      <dgm:spPr/>
    </dgm:pt>
    <dgm:pt modelId="{01E5E9DC-44F7-43BF-8449-6EA793A24F2B}" type="pres">
      <dgm:prSet presAssocID="{2449D4C4-041F-4001-A32D-6AA1730385AF}" presName="sibTrans" presStyleCnt="0"/>
      <dgm:spPr/>
    </dgm:pt>
    <dgm:pt modelId="{7A62CD6D-2EEC-489A-864D-BEC56648F399}" type="pres">
      <dgm:prSet presAssocID="{3CF803BF-F6C3-4D6F-8724-EB35908DED0F}" presName="compNode" presStyleCnt="0"/>
      <dgm:spPr/>
    </dgm:pt>
    <dgm:pt modelId="{27DB6FFE-DBA5-4096-80D0-5662AB5519A9}" type="pres">
      <dgm:prSet presAssocID="{3CF803BF-F6C3-4D6F-8724-EB35908DED0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A2DF4395-051B-47BE-B2AA-8E049CB15938}" type="pres">
      <dgm:prSet presAssocID="{3CF803BF-F6C3-4D6F-8724-EB35908DED0F}" presName="spaceRect" presStyleCnt="0"/>
      <dgm:spPr/>
    </dgm:pt>
    <dgm:pt modelId="{3B021A64-4E46-4B50-8B3A-B593C193F26D}" type="pres">
      <dgm:prSet presAssocID="{3CF803BF-F6C3-4D6F-8724-EB35908DED0F}" presName="textRect" presStyleLbl="revTx" presStyleIdx="1" presStyleCnt="3">
        <dgm:presLayoutVars>
          <dgm:chMax val="1"/>
          <dgm:chPref val="1"/>
        </dgm:presLayoutVars>
      </dgm:prSet>
      <dgm:spPr/>
    </dgm:pt>
    <dgm:pt modelId="{72371731-FD3C-424E-8C60-CB22F54E9ADC}" type="pres">
      <dgm:prSet presAssocID="{97BAA2CC-E023-4FD6-A331-FC7991EAE6B7}" presName="sibTrans" presStyleCnt="0"/>
      <dgm:spPr/>
    </dgm:pt>
    <dgm:pt modelId="{01C818F4-440E-439C-917D-D442B5BB4369}" type="pres">
      <dgm:prSet presAssocID="{DB4BBE5D-BC44-4500-AD55-188597AD65FE}" presName="compNode" presStyleCnt="0"/>
      <dgm:spPr/>
    </dgm:pt>
    <dgm:pt modelId="{9F1F6801-C031-42C8-B418-6621081B3AF5}" type="pres">
      <dgm:prSet presAssocID="{DB4BBE5D-BC44-4500-AD55-188597AD65F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998772AE-979F-46BB-9954-61443888FFEF}" type="pres">
      <dgm:prSet presAssocID="{DB4BBE5D-BC44-4500-AD55-188597AD65FE}" presName="spaceRect" presStyleCnt="0"/>
      <dgm:spPr/>
    </dgm:pt>
    <dgm:pt modelId="{4EEB305E-709B-4CFD-B2AA-F0A78B57DF65}" type="pres">
      <dgm:prSet presAssocID="{DB4BBE5D-BC44-4500-AD55-188597AD65FE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244D102-98FA-41B1-9C63-BA73CC885C46}" type="presOf" srcId="{6959580E-38B8-4ABC-94DB-664659C019E9}" destId="{B7529EEF-7FD6-4F68-BCF4-D2CE3F7B1AAC}" srcOrd="0" destOrd="0" presId="urn:microsoft.com/office/officeart/2018/2/layout/IconLabelList"/>
    <dgm:cxn modelId="{B7480F64-7CBB-442F-B10E-2058FEBC42D5}" srcId="{6959580E-38B8-4ABC-94DB-664659C019E9}" destId="{3CF803BF-F6C3-4D6F-8724-EB35908DED0F}" srcOrd="1" destOrd="0" parTransId="{2E7C2F10-D098-457B-823A-D4B37DD6DB5D}" sibTransId="{97BAA2CC-E023-4FD6-A331-FC7991EAE6B7}"/>
    <dgm:cxn modelId="{F64AA44D-2501-4908-BEFF-890C3CA8DF26}" srcId="{6959580E-38B8-4ABC-94DB-664659C019E9}" destId="{9187F583-19B0-405B-B890-FAF7725AB7EE}" srcOrd="0" destOrd="0" parTransId="{CCC3B3F0-D160-4E3B-81BC-5ECF6D27C8F3}" sibTransId="{2449D4C4-041F-4001-A32D-6AA1730385AF}"/>
    <dgm:cxn modelId="{7DAB4B70-B08E-4AD1-82E1-00E25329AC63}" type="presOf" srcId="{9187F583-19B0-405B-B890-FAF7725AB7EE}" destId="{AEC52484-1A29-409B-A17B-17E350A25A7A}" srcOrd="0" destOrd="0" presId="urn:microsoft.com/office/officeart/2018/2/layout/IconLabelList"/>
    <dgm:cxn modelId="{54752979-2567-4F6D-8FF7-4715D7D4C83A}" type="presOf" srcId="{DB4BBE5D-BC44-4500-AD55-188597AD65FE}" destId="{4EEB305E-709B-4CFD-B2AA-F0A78B57DF65}" srcOrd="0" destOrd="0" presId="urn:microsoft.com/office/officeart/2018/2/layout/IconLabelList"/>
    <dgm:cxn modelId="{A1A97DA8-7B92-4802-98F3-32FEAC025C2D}" srcId="{6959580E-38B8-4ABC-94DB-664659C019E9}" destId="{DB4BBE5D-BC44-4500-AD55-188597AD65FE}" srcOrd="2" destOrd="0" parTransId="{B09A7933-C282-49E6-BB32-4C0190033144}" sibTransId="{E0B76598-2B72-44EC-88F5-D4FA2E1C96A5}"/>
    <dgm:cxn modelId="{C1F9B5F8-4F23-4747-9AAC-78CF4AEB80E6}" type="presOf" srcId="{3CF803BF-F6C3-4D6F-8724-EB35908DED0F}" destId="{3B021A64-4E46-4B50-8B3A-B593C193F26D}" srcOrd="0" destOrd="0" presId="urn:microsoft.com/office/officeart/2018/2/layout/IconLabelList"/>
    <dgm:cxn modelId="{CAB65FE2-BDDB-422A-88A4-9DC173C31E73}" type="presParOf" srcId="{B7529EEF-7FD6-4F68-BCF4-D2CE3F7B1AAC}" destId="{60FDAC77-A233-4489-BA1B-EB5A93F9BFBC}" srcOrd="0" destOrd="0" presId="urn:microsoft.com/office/officeart/2018/2/layout/IconLabelList"/>
    <dgm:cxn modelId="{D25B8514-0946-431D-A3BF-447D8D6E74EF}" type="presParOf" srcId="{60FDAC77-A233-4489-BA1B-EB5A93F9BFBC}" destId="{F921921A-0D0D-4315-A94F-58EF2C688280}" srcOrd="0" destOrd="0" presId="urn:microsoft.com/office/officeart/2018/2/layout/IconLabelList"/>
    <dgm:cxn modelId="{F3190DB1-26E6-4B67-A799-0091F0C557C0}" type="presParOf" srcId="{60FDAC77-A233-4489-BA1B-EB5A93F9BFBC}" destId="{AA3A3D77-7147-4817-BB0E-44DA3E50D0DB}" srcOrd="1" destOrd="0" presId="urn:microsoft.com/office/officeart/2018/2/layout/IconLabelList"/>
    <dgm:cxn modelId="{D868C95D-0470-4F40-B9EE-171F41D8FA02}" type="presParOf" srcId="{60FDAC77-A233-4489-BA1B-EB5A93F9BFBC}" destId="{AEC52484-1A29-409B-A17B-17E350A25A7A}" srcOrd="2" destOrd="0" presId="urn:microsoft.com/office/officeart/2018/2/layout/IconLabelList"/>
    <dgm:cxn modelId="{6C1CE9EE-47D3-491C-8FF1-465E1CD5DA0A}" type="presParOf" srcId="{B7529EEF-7FD6-4F68-BCF4-D2CE3F7B1AAC}" destId="{01E5E9DC-44F7-43BF-8449-6EA793A24F2B}" srcOrd="1" destOrd="0" presId="urn:microsoft.com/office/officeart/2018/2/layout/IconLabelList"/>
    <dgm:cxn modelId="{27AEEDB9-88CE-4BA2-A54F-53791BB90B56}" type="presParOf" srcId="{B7529EEF-7FD6-4F68-BCF4-D2CE3F7B1AAC}" destId="{7A62CD6D-2EEC-489A-864D-BEC56648F399}" srcOrd="2" destOrd="0" presId="urn:microsoft.com/office/officeart/2018/2/layout/IconLabelList"/>
    <dgm:cxn modelId="{152BC2E5-443F-4519-B7A4-2BFDA0457AF2}" type="presParOf" srcId="{7A62CD6D-2EEC-489A-864D-BEC56648F399}" destId="{27DB6FFE-DBA5-4096-80D0-5662AB5519A9}" srcOrd="0" destOrd="0" presId="urn:microsoft.com/office/officeart/2018/2/layout/IconLabelList"/>
    <dgm:cxn modelId="{AE60E855-D0B3-495D-9C68-31BA9D803B28}" type="presParOf" srcId="{7A62CD6D-2EEC-489A-864D-BEC56648F399}" destId="{A2DF4395-051B-47BE-B2AA-8E049CB15938}" srcOrd="1" destOrd="0" presId="urn:microsoft.com/office/officeart/2018/2/layout/IconLabelList"/>
    <dgm:cxn modelId="{07C84852-E1BC-4A55-ABC6-7C77A06DC477}" type="presParOf" srcId="{7A62CD6D-2EEC-489A-864D-BEC56648F399}" destId="{3B021A64-4E46-4B50-8B3A-B593C193F26D}" srcOrd="2" destOrd="0" presId="urn:microsoft.com/office/officeart/2018/2/layout/IconLabelList"/>
    <dgm:cxn modelId="{5ED4725B-E8D8-4762-81EF-AAF90ED7A996}" type="presParOf" srcId="{B7529EEF-7FD6-4F68-BCF4-D2CE3F7B1AAC}" destId="{72371731-FD3C-424E-8C60-CB22F54E9ADC}" srcOrd="3" destOrd="0" presId="urn:microsoft.com/office/officeart/2018/2/layout/IconLabelList"/>
    <dgm:cxn modelId="{90AC617C-72BD-45CF-B4FA-9D37195371F4}" type="presParOf" srcId="{B7529EEF-7FD6-4F68-BCF4-D2CE3F7B1AAC}" destId="{01C818F4-440E-439C-917D-D442B5BB4369}" srcOrd="4" destOrd="0" presId="urn:microsoft.com/office/officeart/2018/2/layout/IconLabelList"/>
    <dgm:cxn modelId="{6EC23213-4B56-41C0-8573-43C463EFC2D5}" type="presParOf" srcId="{01C818F4-440E-439C-917D-D442B5BB4369}" destId="{9F1F6801-C031-42C8-B418-6621081B3AF5}" srcOrd="0" destOrd="0" presId="urn:microsoft.com/office/officeart/2018/2/layout/IconLabelList"/>
    <dgm:cxn modelId="{B1677336-F801-4D67-B5F3-39872C0E42BF}" type="presParOf" srcId="{01C818F4-440E-439C-917D-D442B5BB4369}" destId="{998772AE-979F-46BB-9954-61443888FFEF}" srcOrd="1" destOrd="0" presId="urn:microsoft.com/office/officeart/2018/2/layout/IconLabelList"/>
    <dgm:cxn modelId="{B6C73E17-290C-4B2B-A7E1-133D0D71EAD3}" type="presParOf" srcId="{01C818F4-440E-439C-917D-D442B5BB4369}" destId="{4EEB305E-709B-4CFD-B2AA-F0A78B57DF6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1921A-0D0D-4315-A94F-58EF2C688280}">
      <dsp:nvSpPr>
        <dsp:cNvPr id="0" name=""/>
        <dsp:cNvSpPr/>
      </dsp:nvSpPr>
      <dsp:spPr>
        <a:xfrm>
          <a:off x="1063980" y="719741"/>
          <a:ext cx="1274535" cy="12745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C52484-1A29-409B-A17B-17E350A25A7A}">
      <dsp:nvSpPr>
        <dsp:cNvPr id="0" name=""/>
        <dsp:cNvSpPr/>
      </dsp:nvSpPr>
      <dsp:spPr>
        <a:xfrm>
          <a:off x="285097" y="2346338"/>
          <a:ext cx="28323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Letter of Intent</a:t>
          </a:r>
        </a:p>
      </dsp:txBody>
      <dsp:txXfrm>
        <a:off x="285097" y="2346338"/>
        <a:ext cx="2832300" cy="720000"/>
      </dsp:txXfrm>
    </dsp:sp>
    <dsp:sp modelId="{27DB6FFE-DBA5-4096-80D0-5662AB5519A9}">
      <dsp:nvSpPr>
        <dsp:cNvPr id="0" name=""/>
        <dsp:cNvSpPr/>
      </dsp:nvSpPr>
      <dsp:spPr>
        <a:xfrm>
          <a:off x="4391932" y="719741"/>
          <a:ext cx="1274535" cy="12745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021A64-4E46-4B50-8B3A-B593C193F26D}">
      <dsp:nvSpPr>
        <dsp:cNvPr id="0" name=""/>
        <dsp:cNvSpPr/>
      </dsp:nvSpPr>
      <dsp:spPr>
        <a:xfrm>
          <a:off x="3613050" y="2346338"/>
          <a:ext cx="28323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Team for the Future</a:t>
          </a:r>
        </a:p>
      </dsp:txBody>
      <dsp:txXfrm>
        <a:off x="3613050" y="2346338"/>
        <a:ext cx="2832300" cy="720000"/>
      </dsp:txXfrm>
    </dsp:sp>
    <dsp:sp modelId="{9F1F6801-C031-42C8-B418-6621081B3AF5}">
      <dsp:nvSpPr>
        <dsp:cNvPr id="0" name=""/>
        <dsp:cNvSpPr/>
      </dsp:nvSpPr>
      <dsp:spPr>
        <a:xfrm>
          <a:off x="7719885" y="719741"/>
          <a:ext cx="1274535" cy="127453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EB305E-709B-4CFD-B2AA-F0A78B57DF65}">
      <dsp:nvSpPr>
        <dsp:cNvPr id="0" name=""/>
        <dsp:cNvSpPr/>
      </dsp:nvSpPr>
      <dsp:spPr>
        <a:xfrm>
          <a:off x="6941002" y="2346338"/>
          <a:ext cx="28323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Funding &amp; Management of SNT</a:t>
          </a:r>
        </a:p>
      </dsp:txBody>
      <dsp:txXfrm>
        <a:off x="6941002" y="2346338"/>
        <a:ext cx="28323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61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46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91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720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22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0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1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0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8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2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B36DE23-EBDD-4231-9777-2ED812124B78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80FA6F0-9D2E-4087-AFAD-C425EC2FB8F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69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publicdomainpictures.net/view-image.php?image=105174&amp;picture=&amp;jazyk=JP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svgsilh.com/image/2057307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ticus.com/advice/general/ssa-offices-phone-numbers-a-complete-directory#Pennsylvania" TargetMode="External"/><Relationship Id="rId2" Type="http://schemas.openxmlformats.org/officeDocument/2006/relationships/hyperlink" Target="https://www.ssa.gov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pa.gov/agencies/dhs/contact/county-mh-id-offices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dvbfinancial.com/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4EECE-1196-CC6B-3CD9-EA6751ECF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9838" y="758952"/>
            <a:ext cx="5725841" cy="3566160"/>
          </a:xfrm>
        </p:spPr>
        <p:txBody>
          <a:bodyPr>
            <a:normAutofit/>
          </a:bodyPr>
          <a:lstStyle/>
          <a:p>
            <a:r>
              <a:rPr lang="en-US" sz="6600" b="1" dirty="0"/>
              <a:t>Special Needs Planning Timeline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2E0DF1-2A90-708C-43E0-258330B445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8756" y="4470263"/>
            <a:ext cx="7775448" cy="97910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dirty="0"/>
              <a:t>Jason Velencia, CFP</a:t>
            </a:r>
            <a:r>
              <a:rPr lang="en-US" sz="2400" b="1" dirty="0">
                <a:solidFill>
                  <a:schemeClr val="tx1"/>
                </a:solidFill>
              </a:rPr>
              <a:t>®</a:t>
            </a:r>
            <a:r>
              <a:rPr lang="en-US" dirty="0"/>
              <a:t>, Partner</a:t>
            </a:r>
          </a:p>
          <a:p>
            <a:pPr algn="ctr"/>
            <a:r>
              <a:rPr lang="en-US" dirty="0"/>
              <a:t>Kimberley Kuczawa, Special Needs Family Coordinator</a:t>
            </a:r>
          </a:p>
        </p:txBody>
      </p:sp>
      <p:pic>
        <p:nvPicPr>
          <p:cNvPr id="4" name="Content Placeholder 31" descr="A close-up of a logo&#10;&#10;Description automatically generated">
            <a:extLst>
              <a:ext uri="{FF2B5EF4-FFF2-40B4-BE49-F238E27FC236}">
                <a16:creationId xmlns:a16="http://schemas.microsoft.com/office/drawing/2014/main" id="{329FE437-E3F3-99B0-615A-37BA17486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875" y="1821322"/>
            <a:ext cx="3848963" cy="2503790"/>
          </a:xfrm>
          <a:prstGeom prst="rect">
            <a:avLst/>
          </a:prstGeom>
        </p:spPr>
      </p:pic>
      <p:pic>
        <p:nvPicPr>
          <p:cNvPr id="6" name="Picture 5" descr="A purple circle with white text and a person holding a purple object&#10;&#10;AI-generated content may be incorrect.">
            <a:extLst>
              <a:ext uri="{FF2B5EF4-FFF2-40B4-BE49-F238E27FC236}">
                <a16:creationId xmlns:a16="http://schemas.microsoft.com/office/drawing/2014/main" id="{D20D26FA-FEE3-01C2-FC38-5846F44652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950" y="5200650"/>
            <a:ext cx="1011101" cy="101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435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C6DEF8F9-FFEF-4EDB-8A06-8A7884ED4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>
            <a:extLst>
              <a:ext uri="{FF2B5EF4-FFF2-40B4-BE49-F238E27FC236}">
                <a16:creationId xmlns:a16="http://schemas.microsoft.com/office/drawing/2014/main" id="{E0747CA7-2579-4FF5-95CF-E3FA65C9E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8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C63BD94-CA0C-4C27-BB07-89F71DEA2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482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89" name="Rectangle 88">
            <a:extLst>
              <a:ext uri="{FF2B5EF4-FFF2-40B4-BE49-F238E27FC236}">
                <a16:creationId xmlns:a16="http://schemas.microsoft.com/office/drawing/2014/main" id="{2B6C9846-B5AB-4E52-988D-F7E5865C9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6F3D7E8E-8467-4198-87E0-ADC1B6046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D9AB29-3283-0882-A7A8-D852690583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65227" y="5373877"/>
            <a:ext cx="10058400" cy="91219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The “Timeline”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99F85BF-36D0-4946-AAE8-69B89D44E6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91ED2BB-C41D-6404-951B-90C5E36AFB0B}"/>
              </a:ext>
            </a:extLst>
          </p:cNvPr>
          <p:cNvGrpSpPr/>
          <p:nvPr/>
        </p:nvGrpSpPr>
        <p:grpSpPr>
          <a:xfrm>
            <a:off x="93677" y="463810"/>
            <a:ext cx="12001500" cy="4430437"/>
            <a:chOff x="95250" y="1573287"/>
            <a:chExt cx="12001500" cy="443043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D8E6A98-3DEA-5F8B-63DB-0632BAD677CF}"/>
                </a:ext>
              </a:extLst>
            </p:cNvPr>
            <p:cNvCxnSpPr>
              <a:cxnSpLocks/>
              <a:stCxn id="48" idx="2"/>
              <a:endCxn id="52" idx="0"/>
            </p:cNvCxnSpPr>
            <p:nvPr/>
          </p:nvCxnSpPr>
          <p:spPr>
            <a:xfrm>
              <a:off x="11344606" y="4653979"/>
              <a:ext cx="9194" cy="8880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AB60A52-F689-3DF2-2947-0E73E5DC8AAC}"/>
                </a:ext>
              </a:extLst>
            </p:cNvPr>
            <p:cNvCxnSpPr>
              <a:cxnSpLocks/>
              <a:stCxn id="47" idx="2"/>
              <a:endCxn id="51" idx="0"/>
            </p:cNvCxnSpPr>
            <p:nvPr/>
          </p:nvCxnSpPr>
          <p:spPr>
            <a:xfrm>
              <a:off x="10196260" y="3508745"/>
              <a:ext cx="1" cy="202572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0444A03-4F39-45A2-392B-F6DB6ABE1880}"/>
                </a:ext>
              </a:extLst>
            </p:cNvPr>
            <p:cNvCxnSpPr>
              <a:cxnSpLocks/>
              <a:stCxn id="46" idx="2"/>
              <a:endCxn id="50" idx="0"/>
            </p:cNvCxnSpPr>
            <p:nvPr/>
          </p:nvCxnSpPr>
          <p:spPr>
            <a:xfrm>
              <a:off x="8983853" y="4594863"/>
              <a:ext cx="1" cy="92949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2B50335D-1018-CF20-2728-357A24B109DD}"/>
                </a:ext>
              </a:extLst>
            </p:cNvPr>
            <p:cNvGrpSpPr/>
            <p:nvPr/>
          </p:nvGrpSpPr>
          <p:grpSpPr>
            <a:xfrm>
              <a:off x="120076" y="2882915"/>
              <a:ext cx="7894292" cy="2930779"/>
              <a:chOff x="120076" y="2882915"/>
              <a:chExt cx="7894292" cy="2930779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51FC2195-DF48-52CC-2912-DC628248E718}"/>
                  </a:ext>
                </a:extLst>
              </p:cNvPr>
              <p:cNvCxnSpPr>
                <a:cxnSpLocks/>
                <a:stCxn id="44" idx="2"/>
              </p:cNvCxnSpPr>
              <p:nvPr/>
            </p:nvCxnSpPr>
            <p:spPr>
              <a:xfrm>
                <a:off x="2495550" y="3260731"/>
                <a:ext cx="0" cy="228132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E8FB943D-E839-FAC1-C12A-2F2B3CCA0E44}"/>
                  </a:ext>
                </a:extLst>
              </p:cNvPr>
              <p:cNvCxnSpPr>
                <a:cxnSpLocks/>
                <a:stCxn id="45" idx="2"/>
              </p:cNvCxnSpPr>
              <p:nvPr/>
            </p:nvCxnSpPr>
            <p:spPr>
              <a:xfrm>
                <a:off x="7633651" y="2882915"/>
                <a:ext cx="1" cy="265378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1104E90-EF6E-2E6F-8FDA-FDF7630700B8}"/>
                  </a:ext>
                </a:extLst>
              </p:cNvPr>
              <p:cNvCxnSpPr>
                <a:stCxn id="74" idx="2"/>
              </p:cNvCxnSpPr>
              <p:nvPr/>
            </p:nvCxnSpPr>
            <p:spPr>
              <a:xfrm flipH="1">
                <a:off x="4496434" y="4545894"/>
                <a:ext cx="2" cy="990801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8F770B19-26AC-589B-9852-70F9EBE56146}"/>
                  </a:ext>
                </a:extLst>
              </p:cNvPr>
              <p:cNvCxnSpPr>
                <a:cxnSpLocks/>
                <a:stCxn id="75" idx="2"/>
              </p:cNvCxnSpPr>
              <p:nvPr/>
            </p:nvCxnSpPr>
            <p:spPr>
              <a:xfrm>
                <a:off x="5896292" y="3965945"/>
                <a:ext cx="0" cy="157075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B067419D-9F6B-06E0-FD66-2F10C0A599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6814" y="4432123"/>
                <a:ext cx="0" cy="110457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4BF245B1-2338-0AE6-1D34-3C04DD7BA5FE}"/>
                  </a:ext>
                </a:extLst>
              </p:cNvPr>
              <p:cNvSpPr/>
              <p:nvPr/>
            </p:nvSpPr>
            <p:spPr>
              <a:xfrm>
                <a:off x="120076" y="3508745"/>
                <a:ext cx="2000887" cy="914400"/>
              </a:xfrm>
              <a:prstGeom prst="round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>
                    <a:solidFill>
                      <a:schemeClr val="tx1"/>
                    </a:solidFill>
                  </a:rPr>
                  <a:t>Diagnosis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>
                    <a:solidFill>
                      <a:schemeClr val="tx1"/>
                    </a:solidFill>
                  </a:rPr>
                  <a:t>Early Intervention</a:t>
                </a:r>
              </a:p>
            </p:txBody>
          </p:sp>
          <p:sp>
            <p:nvSpPr>
              <p:cNvPr id="74" name="Rectangle: Rounded Corners 73">
                <a:extLst>
                  <a:ext uri="{FF2B5EF4-FFF2-40B4-BE49-F238E27FC236}">
                    <a16:creationId xmlns:a16="http://schemas.microsoft.com/office/drawing/2014/main" id="{317E5B50-0A2C-A604-3E57-1C5C2C7A7203}"/>
                  </a:ext>
                </a:extLst>
              </p:cNvPr>
              <p:cNvSpPr/>
              <p:nvPr/>
            </p:nvSpPr>
            <p:spPr>
              <a:xfrm>
                <a:off x="3495992" y="4063454"/>
                <a:ext cx="2000887" cy="482440"/>
              </a:xfrm>
              <a:prstGeom prst="round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>
                    <a:solidFill>
                      <a:schemeClr val="tx1"/>
                    </a:solidFill>
                  </a:rPr>
                  <a:t>Transition Planning</a:t>
                </a:r>
              </a:p>
            </p:txBody>
          </p:sp>
          <p:sp>
            <p:nvSpPr>
              <p:cNvPr id="75" name="Rectangle: Rounded Corners 74">
                <a:extLst>
                  <a:ext uri="{FF2B5EF4-FFF2-40B4-BE49-F238E27FC236}">
                    <a16:creationId xmlns:a16="http://schemas.microsoft.com/office/drawing/2014/main" id="{15377DC1-2E1B-BDCB-302D-44F5FC075AFD}"/>
                  </a:ext>
                </a:extLst>
              </p:cNvPr>
              <p:cNvSpPr/>
              <p:nvPr/>
            </p:nvSpPr>
            <p:spPr>
              <a:xfrm>
                <a:off x="4958292" y="2967974"/>
                <a:ext cx="1875999" cy="997971"/>
              </a:xfrm>
              <a:prstGeom prst="round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>
                    <a:solidFill>
                      <a:schemeClr val="tx1"/>
                    </a:solidFill>
                  </a:rPr>
                  <a:t>SSI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>
                    <a:solidFill>
                      <a:schemeClr val="tx1"/>
                    </a:solidFill>
                  </a:rPr>
                  <a:t>Guardianship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>
                    <a:solidFill>
                      <a:schemeClr val="tx1"/>
                    </a:solidFill>
                  </a:rPr>
                  <a:t>Medicaid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b="1" i="1" dirty="0">
                    <a:solidFill>
                      <a:schemeClr val="tx2">
                        <a:lumMod val="75000"/>
                        <a:lumOff val="25000"/>
                      </a:schemeClr>
                    </a:solidFill>
                  </a:rPr>
                  <a:t>College</a:t>
                </a:r>
                <a:r>
                  <a:rPr lang="en-US" sz="1400" dirty="0">
                    <a:solidFill>
                      <a:schemeClr val="tx1"/>
                    </a:solidFill>
                  </a:rPr>
                  <a:t>/College</a:t>
                </a: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6ADFEE7C-C730-79FE-5A10-B2C4690FFC81}"/>
                  </a:ext>
                </a:extLst>
              </p:cNvPr>
              <p:cNvSpPr txBox="1"/>
              <p:nvPr/>
            </p:nvSpPr>
            <p:spPr>
              <a:xfrm>
                <a:off x="2120963" y="5536695"/>
                <a:ext cx="76143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Age 4</a:t>
                </a:r>
              </a:p>
            </p:txBody>
          </p: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A072C9A4-0AFA-125E-F0E1-D1086321C568}"/>
                  </a:ext>
                </a:extLst>
              </p:cNvPr>
              <p:cNvSpPr txBox="1"/>
              <p:nvPr/>
            </p:nvSpPr>
            <p:spPr>
              <a:xfrm>
                <a:off x="266096" y="5488307"/>
                <a:ext cx="76143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Birth</a:t>
                </a: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6F273A80-EBD1-1CCB-67DA-D699D1642616}"/>
                  </a:ext>
                </a:extLst>
              </p:cNvPr>
              <p:cNvSpPr txBox="1"/>
              <p:nvPr/>
            </p:nvSpPr>
            <p:spPr>
              <a:xfrm>
                <a:off x="4115716" y="5536695"/>
                <a:ext cx="76143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Age 14</a:t>
                </a: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869AEF1B-0051-3972-DC39-CC79841856EB}"/>
                  </a:ext>
                </a:extLst>
              </p:cNvPr>
              <p:cNvSpPr txBox="1"/>
              <p:nvPr/>
            </p:nvSpPr>
            <p:spPr>
              <a:xfrm>
                <a:off x="5496875" y="5536695"/>
                <a:ext cx="76143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Age 18</a:t>
                </a: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501F1FB5-311C-CDCA-476D-E0AD428EE482}"/>
                  </a:ext>
                </a:extLst>
              </p:cNvPr>
              <p:cNvSpPr txBox="1"/>
              <p:nvPr/>
            </p:nvSpPr>
            <p:spPr>
              <a:xfrm>
                <a:off x="7252933" y="5524355"/>
                <a:ext cx="76143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Age 22</a:t>
                </a: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20C680D4-43ED-7D39-107F-D92CB10D08D8}"/>
                </a:ext>
              </a:extLst>
            </p:cNvPr>
            <p:cNvGrpSpPr/>
            <p:nvPr/>
          </p:nvGrpSpPr>
          <p:grpSpPr>
            <a:xfrm>
              <a:off x="95250" y="4787113"/>
              <a:ext cx="12001500" cy="614225"/>
              <a:chOff x="95250" y="3219449"/>
              <a:chExt cx="12001500" cy="614225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044627F3-DF10-C908-F156-D1687ED5DD47}"/>
                  </a:ext>
                </a:extLst>
              </p:cNvPr>
              <p:cNvSpPr/>
              <p:nvPr/>
            </p:nvSpPr>
            <p:spPr>
              <a:xfrm>
                <a:off x="95250" y="3219449"/>
                <a:ext cx="2400300" cy="614225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bg1"/>
                    </a:solidFill>
                  </a:rPr>
                  <a:t>Stage 1</a:t>
                </a:r>
              </a:p>
              <a:p>
                <a:pPr algn="ctr"/>
                <a:r>
                  <a:rPr lang="en-US" sz="1200" dirty="0">
                    <a:solidFill>
                      <a:schemeClr val="bg1"/>
                    </a:solidFill>
                  </a:rPr>
                  <a:t>Birth &amp; Early Childhood</a:t>
                </a:r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935D630-1D07-0110-9A9E-E764221A43F6}"/>
                  </a:ext>
                </a:extLst>
              </p:cNvPr>
              <p:cNvGrpSpPr/>
              <p:nvPr/>
            </p:nvGrpSpPr>
            <p:grpSpPr>
              <a:xfrm>
                <a:off x="2495550" y="3219450"/>
                <a:ext cx="6850469" cy="614224"/>
                <a:chOff x="2495550" y="3219450"/>
                <a:chExt cx="6850469" cy="614224"/>
              </a:xfrm>
            </p:grpSpPr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9EDDD1D0-54E4-A225-9464-6B23504D738B}"/>
                    </a:ext>
                  </a:extLst>
                </p:cNvPr>
                <p:cNvSpPr/>
                <p:nvPr/>
              </p:nvSpPr>
              <p:spPr>
                <a:xfrm>
                  <a:off x="2495550" y="3219450"/>
                  <a:ext cx="2000885" cy="614224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dirty="0">
                      <a:solidFill>
                        <a:schemeClr val="bg1"/>
                      </a:solidFill>
                    </a:rPr>
                    <a:t>Stage 2</a:t>
                  </a:r>
                </a:p>
                <a:p>
                  <a:pPr algn="ctr"/>
                  <a:r>
                    <a:rPr lang="en-US" sz="1200" dirty="0">
                      <a:solidFill>
                        <a:schemeClr val="bg1"/>
                      </a:solidFill>
                    </a:rPr>
                    <a:t>School Age</a:t>
                  </a:r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218C1C40-D4C8-C369-3433-B345A81B6B86}"/>
                    </a:ext>
                  </a:extLst>
                </p:cNvPr>
                <p:cNvSpPr/>
                <p:nvPr/>
              </p:nvSpPr>
              <p:spPr>
                <a:xfrm>
                  <a:off x="4496435" y="3219450"/>
                  <a:ext cx="2799715" cy="614224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dirty="0">
                      <a:solidFill>
                        <a:schemeClr val="bg1"/>
                      </a:solidFill>
                    </a:rPr>
                    <a:t>Stage 3</a:t>
                  </a:r>
                </a:p>
                <a:p>
                  <a:pPr algn="ctr"/>
                  <a:r>
                    <a:rPr lang="en-US" sz="1200" dirty="0">
                      <a:solidFill>
                        <a:schemeClr val="bg1"/>
                      </a:solidFill>
                    </a:rPr>
                    <a:t>High School &amp; Government Benefits</a:t>
                  </a:r>
                </a:p>
              </p:txBody>
            </p:sp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95B0CA71-86AE-897E-49A3-E1E2E5612672}"/>
                    </a:ext>
                  </a:extLst>
                </p:cNvPr>
                <p:cNvSpPr/>
                <p:nvPr/>
              </p:nvSpPr>
              <p:spPr>
                <a:xfrm>
                  <a:off x="7296150" y="3219450"/>
                  <a:ext cx="2049869" cy="614224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dirty="0">
                      <a:solidFill>
                        <a:schemeClr val="bg1"/>
                      </a:solidFill>
                    </a:rPr>
                    <a:t>Stage 4</a:t>
                  </a:r>
                </a:p>
                <a:p>
                  <a:pPr algn="ctr"/>
                  <a:r>
                    <a:rPr lang="en-US" sz="1200" dirty="0">
                      <a:solidFill>
                        <a:schemeClr val="bg1"/>
                      </a:solidFill>
                    </a:rPr>
                    <a:t>Adulthood</a:t>
                  </a:r>
                </a:p>
              </p:txBody>
            </p:sp>
          </p:grp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338D5C59-E5BB-C3FD-8F25-293076F4B731}"/>
                  </a:ext>
                </a:extLst>
              </p:cNvPr>
              <p:cNvSpPr/>
              <p:nvPr/>
            </p:nvSpPr>
            <p:spPr>
              <a:xfrm>
                <a:off x="9346019" y="3219450"/>
                <a:ext cx="2750731" cy="614224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bg1"/>
                    </a:solidFill>
                  </a:rPr>
                  <a:t>Stage 5</a:t>
                </a:r>
              </a:p>
              <a:p>
                <a:pPr algn="ctr"/>
                <a:r>
                  <a:rPr lang="en-US" sz="1200" dirty="0">
                    <a:solidFill>
                      <a:schemeClr val="bg1"/>
                    </a:solidFill>
                  </a:rPr>
                  <a:t>Beyond</a:t>
                </a:r>
              </a:p>
            </p:txBody>
          </p:sp>
        </p:grp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1CD258E9-5793-60A1-C24C-74F1D2D37A03}"/>
                </a:ext>
              </a:extLst>
            </p:cNvPr>
            <p:cNvSpPr/>
            <p:nvPr/>
          </p:nvSpPr>
          <p:spPr>
            <a:xfrm>
              <a:off x="1295400" y="2346331"/>
              <a:ext cx="2400300" cy="914400"/>
            </a:xfrm>
            <a:prstGeom prst="round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Individualized Education Plan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Waivers/Medicaid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6A6EE8D1-E028-C4F6-40E3-D41DF9E70C3B}"/>
                </a:ext>
              </a:extLst>
            </p:cNvPr>
            <p:cNvSpPr/>
            <p:nvPr/>
          </p:nvSpPr>
          <p:spPr>
            <a:xfrm>
              <a:off x="6357137" y="1573287"/>
              <a:ext cx="2553028" cy="1309628"/>
            </a:xfrm>
            <a:prstGeom prst="round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Individual Support Plan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Residential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Employment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Social &amp; Recreational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SSDI Self</a:t>
              </a:r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0EBE1C89-6333-FD37-98C8-6FEDB0A17980}"/>
                </a:ext>
              </a:extLst>
            </p:cNvPr>
            <p:cNvSpPr/>
            <p:nvPr/>
          </p:nvSpPr>
          <p:spPr>
            <a:xfrm>
              <a:off x="8049960" y="3824747"/>
              <a:ext cx="1867785" cy="770116"/>
            </a:xfrm>
            <a:prstGeom prst="round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SSDI CDB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b="1" i="1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Retirement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b="1" i="1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Medicare</a:t>
              </a:r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F7AB6ED4-3C34-D84A-FF64-C496445CFC5B}"/>
                </a:ext>
              </a:extLst>
            </p:cNvPr>
            <p:cNvSpPr/>
            <p:nvPr/>
          </p:nvSpPr>
          <p:spPr>
            <a:xfrm>
              <a:off x="9171325" y="2505798"/>
              <a:ext cx="2049869" cy="1002947"/>
            </a:xfrm>
            <a:prstGeom prst="round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Lifetime Supplemental Needs/</a:t>
              </a:r>
              <a:r>
                <a:rPr lang="en-US" sz="1400" b="1" i="1" dirty="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Estate Distribution </a:t>
              </a:r>
            </a:p>
          </p:txBody>
        </p: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CF70CD8D-865D-D00E-FB65-83BCF0256F52}"/>
                </a:ext>
              </a:extLst>
            </p:cNvPr>
            <p:cNvSpPr/>
            <p:nvPr/>
          </p:nvSpPr>
          <p:spPr>
            <a:xfrm>
              <a:off x="10600164" y="4140624"/>
              <a:ext cx="1488884" cy="513355"/>
            </a:xfrm>
            <a:prstGeom prst="round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Remainder Interest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4014590-04A4-F5DD-94CD-76B054272489}"/>
                </a:ext>
              </a:extLst>
            </p:cNvPr>
            <p:cNvSpPr txBox="1"/>
            <p:nvPr/>
          </p:nvSpPr>
          <p:spPr>
            <a:xfrm>
              <a:off x="8537367" y="5524355"/>
              <a:ext cx="8929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Parent’s Age 65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C803EE9-74EA-E82E-7B09-F542F62EC7A1}"/>
                </a:ext>
              </a:extLst>
            </p:cNvPr>
            <p:cNvSpPr txBox="1"/>
            <p:nvPr/>
          </p:nvSpPr>
          <p:spPr>
            <a:xfrm>
              <a:off x="9749774" y="5534473"/>
              <a:ext cx="8929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Parents’ Death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516D092D-2D01-6CFF-C587-EF51412B4E5D}"/>
                </a:ext>
              </a:extLst>
            </p:cNvPr>
            <p:cNvSpPr txBox="1"/>
            <p:nvPr/>
          </p:nvSpPr>
          <p:spPr>
            <a:xfrm>
              <a:off x="10907313" y="5542059"/>
              <a:ext cx="8929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Child’s Death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9FCD010E-7717-3438-A84A-5A2A5F07C544}"/>
              </a:ext>
            </a:extLst>
          </p:cNvPr>
          <p:cNvGrpSpPr/>
          <p:nvPr/>
        </p:nvGrpSpPr>
        <p:grpSpPr>
          <a:xfrm>
            <a:off x="727410" y="441729"/>
            <a:ext cx="4297435" cy="523220"/>
            <a:chOff x="677442" y="516513"/>
            <a:chExt cx="4297435" cy="523220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44FB34D4-5F28-E2E1-102A-E9410EFA687D}"/>
                </a:ext>
              </a:extLst>
            </p:cNvPr>
            <p:cNvGrpSpPr/>
            <p:nvPr/>
          </p:nvGrpSpPr>
          <p:grpSpPr>
            <a:xfrm>
              <a:off x="2992038" y="519835"/>
              <a:ext cx="1982839" cy="307777"/>
              <a:chOff x="658593" y="570424"/>
              <a:chExt cx="1982839" cy="307777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7A4E504-9F3C-6806-BC0E-FD15990533BF}"/>
                  </a:ext>
                </a:extLst>
              </p:cNvPr>
              <p:cNvSpPr/>
              <p:nvPr/>
            </p:nvSpPr>
            <p:spPr>
              <a:xfrm>
                <a:off x="658593" y="585814"/>
                <a:ext cx="243137" cy="276999"/>
              </a:xfrm>
              <a:prstGeom prst="rect">
                <a:avLst/>
              </a:prstGeom>
              <a:solidFill>
                <a:schemeClr val="tx2">
                  <a:lumMod val="75000"/>
                  <a:lumOff val="25000"/>
                </a:schemeClr>
              </a:solidFill>
              <a:ln>
                <a:solidFill>
                  <a:schemeClr val="tx2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DBD54E6-F162-E844-CE59-0CEF057D888D}"/>
                  </a:ext>
                </a:extLst>
              </p:cNvPr>
              <p:cNvSpPr txBox="1"/>
              <p:nvPr/>
            </p:nvSpPr>
            <p:spPr>
              <a:xfrm>
                <a:off x="895399" y="570424"/>
                <a:ext cx="174603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i="1" dirty="0"/>
                  <a:t>Traditional Planning</a:t>
                </a: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16EF43C3-183B-FF1E-133E-0530E2EAC3CA}"/>
                </a:ext>
              </a:extLst>
            </p:cNvPr>
            <p:cNvGrpSpPr/>
            <p:nvPr/>
          </p:nvGrpSpPr>
          <p:grpSpPr>
            <a:xfrm>
              <a:off x="677442" y="516513"/>
              <a:ext cx="2441367" cy="523220"/>
              <a:chOff x="3005054" y="570268"/>
              <a:chExt cx="2441367" cy="523220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EB76FD3E-6725-0B46-B06B-C692608B4464}"/>
                  </a:ext>
                </a:extLst>
              </p:cNvPr>
              <p:cNvSpPr/>
              <p:nvPr/>
            </p:nvSpPr>
            <p:spPr>
              <a:xfrm>
                <a:off x="3005054" y="585658"/>
                <a:ext cx="234796" cy="27699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8FADE49-EAAE-4FD3-5855-C000C4B81A4A}"/>
                  </a:ext>
                </a:extLst>
              </p:cNvPr>
              <p:cNvSpPr txBox="1"/>
              <p:nvPr/>
            </p:nvSpPr>
            <p:spPr>
              <a:xfrm>
                <a:off x="3239850" y="570268"/>
                <a:ext cx="220657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Special Needs Planning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020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53F41-6147-1AE3-E91E-1993675C181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228407" y="1011433"/>
            <a:ext cx="4937125" cy="723897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</a:pPr>
            <a:r>
              <a:rPr lang="en-US" sz="2400" b="1" dirty="0"/>
              <a:t>STAGE 1</a:t>
            </a:r>
            <a:r>
              <a:rPr lang="en-US" sz="2400" dirty="0"/>
              <a:t>: </a:t>
            </a:r>
            <a:r>
              <a:rPr lang="en-US" sz="2400" cap="none" dirty="0"/>
              <a:t>Birth &amp; Early Childhood </a:t>
            </a:r>
          </a:p>
          <a:p>
            <a:pPr>
              <a:spcBef>
                <a:spcPts val="200"/>
              </a:spcBef>
            </a:pPr>
            <a:r>
              <a:rPr lang="en-US" sz="1600" cap="non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(0-3)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79D8B2A-F0F2-BD80-29E8-69BA232CA668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1228407" y="1735330"/>
            <a:ext cx="4506913" cy="2017553"/>
          </a:xfrm>
        </p:spPr>
        <p:txBody>
          <a:bodyPr>
            <a:normAutofit/>
          </a:bodyPr>
          <a:lstStyle/>
          <a:p>
            <a:r>
              <a:rPr lang="en-US" b="1" dirty="0"/>
              <a:t>Diagnosis</a:t>
            </a:r>
          </a:p>
          <a:p>
            <a:r>
              <a:rPr lang="en-US" b="1" dirty="0"/>
              <a:t>Early Intervention</a:t>
            </a:r>
            <a:r>
              <a:rPr lang="en-US" dirty="0"/>
              <a:t>—eligibility, county supports, IFSP, waivers, etc. </a:t>
            </a:r>
            <a:endParaRPr lang="en-US" b="1" dirty="0"/>
          </a:p>
          <a:p>
            <a:r>
              <a:rPr lang="en-US" b="1" dirty="0"/>
              <a:t>Family Protection/Estate Plan</a:t>
            </a:r>
          </a:p>
          <a:p>
            <a:r>
              <a:rPr lang="en-US" b="1" dirty="0"/>
              <a:t>Asset Accumulation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FAABE24-EBD4-3BFD-787D-462A664F533F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405880" y="3517901"/>
            <a:ext cx="4937125" cy="2298700"/>
          </a:xfrm>
        </p:spPr>
        <p:txBody>
          <a:bodyPr/>
          <a:lstStyle/>
          <a:p>
            <a:r>
              <a:rPr lang="en-US" b="1" dirty="0"/>
              <a:t>Individualized Education Plan </a:t>
            </a:r>
            <a:r>
              <a:rPr lang="en-US" dirty="0"/>
              <a:t>(IEP)</a:t>
            </a:r>
          </a:p>
          <a:p>
            <a:r>
              <a:rPr lang="en-US" b="1" dirty="0"/>
              <a:t>Government Benefits </a:t>
            </a:r>
            <a:r>
              <a:rPr lang="en-US" dirty="0"/>
              <a:t>to consider at this time—CHIP, potential use of waivers</a:t>
            </a:r>
          </a:p>
          <a:p>
            <a:r>
              <a:rPr lang="en-US" b="1" dirty="0"/>
              <a:t>Social Involvements &amp; Extra Curriculars</a:t>
            </a:r>
            <a:r>
              <a:rPr lang="en-US" dirty="0"/>
              <a:t>—afterschool activities, summer camps, fitness, theatre, etc.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8FC1624-2C95-F3DF-B850-3E202105FFE8}"/>
              </a:ext>
            </a:extLst>
          </p:cNvPr>
          <p:cNvCxnSpPr/>
          <p:nvPr/>
        </p:nvCxnSpPr>
        <p:spPr>
          <a:xfrm>
            <a:off x="1322451" y="1735331"/>
            <a:ext cx="45072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335DEC2-E87C-9997-CF14-E6492294C25E}"/>
              </a:ext>
            </a:extLst>
          </p:cNvPr>
          <p:cNvCxnSpPr/>
          <p:nvPr/>
        </p:nvCxnSpPr>
        <p:spPr>
          <a:xfrm>
            <a:off x="6491605" y="3517901"/>
            <a:ext cx="45072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5A73701B-8F61-E546-7968-F066A89376C7}"/>
              </a:ext>
            </a:extLst>
          </p:cNvPr>
          <p:cNvSpPr txBox="1">
            <a:spLocks/>
          </p:cNvSpPr>
          <p:nvPr/>
        </p:nvSpPr>
        <p:spPr>
          <a:xfrm>
            <a:off x="6405880" y="2794003"/>
            <a:ext cx="4937125" cy="72389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"/>
              </a:spcBef>
            </a:pPr>
            <a:r>
              <a:rPr lang="en-US" sz="2400" b="1" dirty="0"/>
              <a:t>STAGE 2</a:t>
            </a:r>
            <a:r>
              <a:rPr lang="en-US" sz="2400" dirty="0"/>
              <a:t>: School Age</a:t>
            </a:r>
          </a:p>
          <a:p>
            <a:pPr>
              <a:spcBef>
                <a:spcPts val="200"/>
              </a:spcBef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(4-13)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D03D1B3A-AEAA-388B-296E-4DF463366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191816" y="3849481"/>
            <a:ext cx="2580093" cy="1824354"/>
          </a:xfrm>
          <a:prstGeom prst="rect">
            <a:avLst/>
          </a:prstGeom>
        </p:spPr>
      </p:pic>
      <p:pic>
        <p:nvPicPr>
          <p:cNvPr id="20" name="Picture 19" descr="A black and white logo of a building&#10;&#10;AI-generated content may be incorrect.">
            <a:extLst>
              <a:ext uri="{FF2B5EF4-FFF2-40B4-BE49-F238E27FC236}">
                <a16:creationId xmlns:a16="http://schemas.microsoft.com/office/drawing/2014/main" id="{65AEE344-481C-A95A-7197-FEC447BB8B2A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10169" t="15186" r="9458" b="16875"/>
          <a:stretch/>
        </p:blipFill>
        <p:spPr>
          <a:xfrm>
            <a:off x="7551825" y="566726"/>
            <a:ext cx="2386790" cy="2017557"/>
          </a:xfrm>
          <a:prstGeom prst="rect">
            <a:avLst/>
          </a:prstGeom>
        </p:spPr>
      </p:pic>
      <p:pic>
        <p:nvPicPr>
          <p:cNvPr id="24" name="Picture 23" descr="A logo with blue and white text&#10;&#10;AI-generated content may be incorrect.">
            <a:extLst>
              <a:ext uri="{FF2B5EF4-FFF2-40B4-BE49-F238E27FC236}">
                <a16:creationId xmlns:a16="http://schemas.microsoft.com/office/drawing/2014/main" id="{CF85ADF8-3E2B-74B2-0D52-FDC0F74F01A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41235" r="68924" b="42155"/>
          <a:stretch/>
        </p:blipFill>
        <p:spPr>
          <a:xfrm rot="768400">
            <a:off x="11491996" y="5690989"/>
            <a:ext cx="646337" cy="55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D0C89-171E-3212-25AF-DEF70FD2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STAGE 3</a:t>
            </a:r>
            <a:r>
              <a:rPr lang="en-US" sz="3600" dirty="0"/>
              <a:t>: High School &amp; Government Benefits</a:t>
            </a:r>
            <a:br>
              <a:rPr lang="en-US" sz="3600" dirty="0"/>
            </a:b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(14-21)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8F170A5-E91D-9621-CA6E-DAEE9A7748A1}"/>
              </a:ext>
            </a:extLst>
          </p:cNvPr>
          <p:cNvGrpSpPr/>
          <p:nvPr/>
        </p:nvGrpSpPr>
        <p:grpSpPr>
          <a:xfrm>
            <a:off x="1195692" y="1862140"/>
            <a:ext cx="9800615" cy="4376739"/>
            <a:chOff x="1165338" y="1690687"/>
            <a:chExt cx="9800615" cy="417061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B7126C8-235A-D96D-D5D2-22C2D7F286D4}"/>
                </a:ext>
              </a:extLst>
            </p:cNvPr>
            <p:cNvSpPr/>
            <p:nvPr/>
          </p:nvSpPr>
          <p:spPr>
            <a:xfrm>
              <a:off x="1165338" y="1690687"/>
              <a:ext cx="2589726" cy="472575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61188">
                <a:spcAft>
                  <a:spcPts val="600"/>
                </a:spcAft>
              </a:pPr>
              <a:r>
                <a:rPr lang="en-US" sz="1600" b="1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Age 14</a:t>
              </a:r>
              <a:endParaRPr lang="en-US" sz="2000" b="1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8F1A367-9264-E53C-2350-5929A6996522}"/>
                </a:ext>
              </a:extLst>
            </p:cNvPr>
            <p:cNvSpPr/>
            <p:nvPr/>
          </p:nvSpPr>
          <p:spPr>
            <a:xfrm>
              <a:off x="4645152" y="1690688"/>
              <a:ext cx="2997114" cy="472575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61188">
                <a:spcAft>
                  <a:spcPts val="600"/>
                </a:spcAft>
              </a:pPr>
              <a:r>
                <a:rPr lang="en-US" sz="1600" b="1" dirty="0"/>
                <a:t>Age 18</a:t>
              </a:r>
              <a:endParaRPr lang="en-US" sz="2000" b="1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AF44606-D4B7-4F5D-F2D9-0BB92C4BC268}"/>
                </a:ext>
              </a:extLst>
            </p:cNvPr>
            <p:cNvSpPr/>
            <p:nvPr/>
          </p:nvSpPr>
          <p:spPr>
            <a:xfrm>
              <a:off x="8435122" y="1690688"/>
              <a:ext cx="2530831" cy="472575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61188">
                <a:spcAft>
                  <a:spcPts val="600"/>
                </a:spcAft>
              </a:pPr>
              <a:r>
                <a:rPr lang="en-US" sz="1600" b="1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Age 18-21</a:t>
              </a:r>
              <a:endParaRPr lang="en-US" sz="1600" b="1" dirty="0"/>
            </a:p>
          </p:txBody>
        </p:sp>
        <p:sp>
          <p:nvSpPr>
            <p:cNvPr id="7" name="Arrow: Down 6">
              <a:extLst>
                <a:ext uri="{FF2B5EF4-FFF2-40B4-BE49-F238E27FC236}">
                  <a16:creationId xmlns:a16="http://schemas.microsoft.com/office/drawing/2014/main" id="{BEE4D1DC-5A2C-1B3F-5E28-6C4A0E02EAEC}"/>
                </a:ext>
              </a:extLst>
            </p:cNvPr>
            <p:cNvSpPr/>
            <p:nvPr/>
          </p:nvSpPr>
          <p:spPr>
            <a:xfrm rot="16200000">
              <a:off x="4062304" y="3019010"/>
              <a:ext cx="275607" cy="491046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4C59A2E-FEA5-D210-9AF2-87DBD0D85962}"/>
                </a:ext>
              </a:extLst>
            </p:cNvPr>
            <p:cNvSpPr/>
            <p:nvPr/>
          </p:nvSpPr>
          <p:spPr>
            <a:xfrm>
              <a:off x="1165338" y="2289038"/>
              <a:ext cx="2589726" cy="272198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361188">
                <a:spcAft>
                  <a:spcPts val="600"/>
                </a:spcAft>
              </a:pPr>
              <a:r>
                <a:rPr lang="en-US" sz="1422" b="1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Transition Age</a:t>
              </a:r>
              <a:r>
                <a:rPr lang="en-US" sz="1422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—</a:t>
              </a:r>
              <a:r>
                <a:rPr lang="en-US" sz="1264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goal setting &amp; conversation around life after high school</a:t>
              </a:r>
            </a:p>
            <a:p>
              <a:pPr marL="285750" indent="-285750" defTabSz="361188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64" dirty="0"/>
                <a:t>Continued IEP team support + </a:t>
              </a:r>
              <a:r>
                <a:rPr lang="en-US" sz="1264" b="1" dirty="0">
                  <a:solidFill>
                    <a:schemeClr val="accent1">
                      <a:lumMod val="75000"/>
                    </a:schemeClr>
                  </a:solidFill>
                </a:rPr>
                <a:t>Transition Coordinator</a:t>
              </a:r>
              <a:endParaRPr lang="en-US" sz="1264" b="1" kern="12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endParaRPr>
            </a:p>
            <a:p>
              <a:pPr defTabSz="361188">
                <a:spcAft>
                  <a:spcPts val="600"/>
                </a:spcAft>
              </a:pPr>
              <a:r>
                <a:rPr lang="en-US" sz="1422" b="1" dirty="0"/>
                <a:t>Continue to B</a:t>
              </a:r>
              <a:r>
                <a:rPr lang="en-US" sz="1422" b="1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uild on </a:t>
              </a:r>
              <a:r>
                <a:rPr lang="en-US" sz="1422" b="1" dirty="0"/>
                <a:t>Outside</a:t>
              </a:r>
              <a:r>
                <a:rPr lang="en-US" sz="1422" b="1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 Involvements</a:t>
              </a:r>
              <a:r>
                <a:rPr lang="en-US" sz="1422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—</a:t>
              </a:r>
              <a:r>
                <a:rPr lang="en-US" sz="126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consider incorporating more daily living practice &amp; activities as your child approaches their exit (cooking classes, community outings, etc.) </a:t>
              </a:r>
              <a:endParaRPr lang="en-US" sz="1260" b="1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B77183B-E691-303C-DEBC-D7FF7D93CDA8}"/>
                </a:ext>
              </a:extLst>
            </p:cNvPr>
            <p:cNvSpPr/>
            <p:nvPr/>
          </p:nvSpPr>
          <p:spPr>
            <a:xfrm>
              <a:off x="4645151" y="2289039"/>
              <a:ext cx="2997115" cy="357226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361188">
                <a:spcAft>
                  <a:spcPts val="600"/>
                </a:spcAft>
              </a:pPr>
              <a:r>
                <a:rPr lang="en-US" sz="1422" b="1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Guardianship</a:t>
              </a:r>
              <a:r>
                <a:rPr lang="en-US" sz="1422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—full, </a:t>
              </a:r>
              <a:r>
                <a:rPr lang="en-US" sz="1264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alternatives, no action</a:t>
              </a:r>
            </a:p>
            <a:p>
              <a:pPr marL="285750" indent="-285750" defTabSz="361188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64" b="1" dirty="0">
                  <a:solidFill>
                    <a:schemeClr val="accent1">
                      <a:lumMod val="75000"/>
                    </a:schemeClr>
                  </a:solidFill>
                </a:rPr>
                <a:t>Attorney</a:t>
              </a:r>
              <a:r>
                <a:rPr lang="en-US" sz="1264" dirty="0"/>
                <a:t> specializing in SPN planning</a:t>
              </a:r>
              <a:endParaRPr lang="en-US" sz="1264" kern="1200" dirty="0">
                <a:solidFill>
                  <a:schemeClr val="dk1"/>
                </a:solidFill>
                <a:latin typeface="+mn-lt"/>
                <a:ea typeface="+mn-ea"/>
                <a:cs typeface="+mn-cs"/>
              </a:endParaRPr>
            </a:p>
            <a:p>
              <a:pPr defTabSz="361188">
                <a:spcAft>
                  <a:spcPts val="600"/>
                </a:spcAft>
              </a:pPr>
              <a:r>
                <a:rPr lang="en-US" sz="1422" b="1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Government Benefits</a:t>
              </a:r>
            </a:p>
            <a:p>
              <a:pPr marL="285750" indent="-285750" defTabSz="361188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64" b="1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Supplemental Security Income </a:t>
              </a:r>
              <a:r>
                <a:rPr lang="en-US" sz="1264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(SSI) </a:t>
              </a:r>
            </a:p>
            <a:p>
              <a:pPr marL="742950" lvl="1" indent="-285750" defTabSz="361188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64" dirty="0"/>
                <a:t>apply online: </a:t>
              </a:r>
              <a:r>
                <a:rPr lang="en-US" sz="1264" dirty="0">
                  <a:hlinkClick r:id="rId2"/>
                </a:rPr>
                <a:t>www.ssa.gov</a:t>
              </a:r>
              <a:endParaRPr lang="en-US" sz="1264" dirty="0"/>
            </a:p>
            <a:p>
              <a:pPr marL="742950" lvl="1" indent="-285750" defTabSz="361188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64" dirty="0"/>
                <a:t>direct questions to </a:t>
              </a:r>
              <a:r>
                <a:rPr lang="en-US" sz="1264" dirty="0">
                  <a:hlinkClick r:id="rId3"/>
                </a:rPr>
                <a:t>local SSA office</a:t>
              </a:r>
              <a:endParaRPr lang="en-US" sz="1264" dirty="0"/>
            </a:p>
            <a:p>
              <a:pPr marL="742950" lvl="1" indent="-285750" defTabSz="361188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64" dirty="0"/>
                <a:t>Strict asset &amp; income limits</a:t>
              </a:r>
            </a:p>
            <a:p>
              <a:pPr marL="285750" indent="-285750" defTabSz="361188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64" b="1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Waiver Funding</a:t>
              </a:r>
            </a:p>
            <a:p>
              <a:pPr marL="742950" lvl="1" indent="-285750" defTabSz="361188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64" dirty="0"/>
                <a:t>contact your county’s </a:t>
              </a:r>
              <a:r>
                <a:rPr lang="en-US" sz="1264" dirty="0">
                  <a:hlinkClick r:id="rId4"/>
                </a:rPr>
                <a:t>MH/IDD program</a:t>
              </a:r>
              <a:endParaRPr lang="en-US" sz="1264" dirty="0"/>
            </a:p>
            <a:p>
              <a:pPr marL="742950" lvl="1" indent="-285750" defTabSz="361188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64" b="1" kern="1200" dirty="0">
                  <a:solidFill>
                    <a:schemeClr val="accent1">
                      <a:lumMod val="75000"/>
                    </a:schemeClr>
                  </a:solidFill>
                  <a:latin typeface="+mn-lt"/>
                  <a:ea typeface="+mn-ea"/>
                  <a:cs typeface="+mn-cs"/>
                </a:rPr>
                <a:t>Supports Coordinator</a:t>
              </a:r>
            </a:p>
            <a:p>
              <a:pPr marL="742950" lvl="1" indent="-285750" defTabSz="361188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1264" dirty="0"/>
                <a:t>Individual Support Plan (ISP)</a:t>
              </a:r>
              <a:endParaRPr lang="en-US" sz="1264" kern="1200" dirty="0">
                <a:solidFill>
                  <a:schemeClr val="dk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7CA3EB3-FE9A-09FC-0418-3711CD60B1BB}"/>
                </a:ext>
              </a:extLst>
            </p:cNvPr>
            <p:cNvSpPr/>
            <p:nvPr/>
          </p:nvSpPr>
          <p:spPr>
            <a:xfrm>
              <a:off x="8435122" y="2258904"/>
              <a:ext cx="2530831" cy="272198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361188">
                <a:spcAft>
                  <a:spcPts val="600"/>
                </a:spcAft>
              </a:pPr>
              <a:r>
                <a:rPr lang="en-US" sz="1600" b="1" dirty="0"/>
                <a:t>Things to Think About</a:t>
              </a:r>
              <a:r>
                <a:rPr lang="en-US" sz="1422" b="1" dirty="0"/>
                <a:t>:</a:t>
              </a:r>
            </a:p>
            <a:p>
              <a:pPr defTabSz="361188">
                <a:spcAft>
                  <a:spcPts val="600"/>
                </a:spcAft>
              </a:pPr>
              <a:r>
                <a:rPr lang="en-US" sz="1422" b="1" dirty="0"/>
                <a:t>Losing Structure of School Day</a:t>
              </a:r>
              <a:endParaRPr lang="en-US" sz="1264" b="1" dirty="0"/>
            </a:p>
            <a:p>
              <a:pPr defTabSz="361188">
                <a:spcAft>
                  <a:spcPts val="600"/>
                </a:spcAft>
              </a:pPr>
              <a:r>
                <a:rPr lang="en-US" sz="1420" b="1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Day</a:t>
              </a:r>
              <a:r>
                <a:rPr lang="en-US" sz="1420" b="1" dirty="0"/>
                <a:t>-to-Day</a:t>
              </a:r>
              <a:r>
                <a:rPr lang="en-US" sz="1264" dirty="0"/>
                <a:t>—what activities will fill up your child’s day?</a:t>
              </a:r>
              <a:endParaRPr lang="en-US" sz="1264" kern="1200" dirty="0">
                <a:solidFill>
                  <a:schemeClr val="dk1"/>
                </a:solidFill>
                <a:latin typeface="+mn-lt"/>
                <a:ea typeface="+mn-ea"/>
                <a:cs typeface="+mn-cs"/>
              </a:endParaRPr>
            </a:p>
            <a:p>
              <a:pPr defTabSz="361188">
                <a:spcAft>
                  <a:spcPts val="600"/>
                </a:spcAft>
              </a:pPr>
              <a:r>
                <a:rPr lang="en-US" sz="1422" b="1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Consideration of Services</a:t>
              </a:r>
              <a:r>
                <a:rPr lang="en-US" sz="1422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—</a:t>
              </a:r>
              <a:r>
                <a:rPr lang="en-US" sz="126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what services is your child receiving in the school setting? What services should be sought out upon leaving this setting?</a:t>
              </a:r>
            </a:p>
            <a:p>
              <a:pPr>
                <a:spcAft>
                  <a:spcPts val="600"/>
                </a:spcAft>
              </a:pPr>
              <a:endParaRPr lang="en-US" dirty="0"/>
            </a:p>
          </p:txBody>
        </p:sp>
        <p:sp>
          <p:nvSpPr>
            <p:cNvPr id="11" name="Arrow: Down 10">
              <a:extLst>
                <a:ext uri="{FF2B5EF4-FFF2-40B4-BE49-F238E27FC236}">
                  <a16:creationId xmlns:a16="http://schemas.microsoft.com/office/drawing/2014/main" id="{4B95BC01-2280-2F84-603E-CE725F8408A0}"/>
                </a:ext>
              </a:extLst>
            </p:cNvPr>
            <p:cNvSpPr/>
            <p:nvPr/>
          </p:nvSpPr>
          <p:spPr>
            <a:xfrm rot="16200000">
              <a:off x="7900891" y="3019010"/>
              <a:ext cx="275607" cy="491046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A logo with blue and white text&#10;&#10;AI-generated content may be incorrect.">
            <a:extLst>
              <a:ext uri="{FF2B5EF4-FFF2-40B4-BE49-F238E27FC236}">
                <a16:creationId xmlns:a16="http://schemas.microsoft.com/office/drawing/2014/main" id="{5132C951-47A3-F22A-7EC7-997CCA53C0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41235" r="68924" b="42155"/>
          <a:stretch/>
        </p:blipFill>
        <p:spPr>
          <a:xfrm rot="768400">
            <a:off x="11491996" y="5690989"/>
            <a:ext cx="646337" cy="55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23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B165F-F653-54E4-EB30-066F8A79E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286603"/>
            <a:ext cx="6750987" cy="1450757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2"/>
                </a:solidFill>
              </a:rPr>
              <a:t>Why SSI?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4E105-6BEB-ADFD-240D-3470A48B5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023962"/>
            <a:ext cx="6697715" cy="3845131"/>
          </a:xfrm>
        </p:spPr>
        <p:txBody>
          <a:bodyPr>
            <a:normAutofit/>
          </a:bodyPr>
          <a:lstStyle/>
          <a:p>
            <a:r>
              <a:rPr lang="en-US" dirty="0"/>
              <a:t>Provides a monthly source of </a:t>
            </a:r>
            <a:r>
              <a:rPr lang="en-US" b="1" dirty="0"/>
              <a:t>income</a:t>
            </a:r>
            <a:r>
              <a:rPr lang="en-US" dirty="0"/>
              <a:t> for eligible individuals. </a:t>
            </a:r>
          </a:p>
          <a:p>
            <a:pPr lvl="1"/>
            <a:r>
              <a:rPr lang="en-US" dirty="0"/>
              <a:t>2025 full monthly benefit: $967</a:t>
            </a:r>
          </a:p>
          <a:p>
            <a:r>
              <a:rPr lang="en-US" dirty="0"/>
              <a:t>Automatically qualify for </a:t>
            </a:r>
            <a:r>
              <a:rPr lang="en-US" b="1" dirty="0"/>
              <a:t>Medicaid</a:t>
            </a:r>
            <a:r>
              <a:rPr lang="en-US" dirty="0"/>
              <a:t> in PA. </a:t>
            </a:r>
          </a:p>
          <a:p>
            <a:r>
              <a:rPr lang="en-US" dirty="0"/>
              <a:t>May open the door to other benefits, such as SNAP. </a:t>
            </a:r>
          </a:p>
          <a:p>
            <a:r>
              <a:rPr lang="en-US" dirty="0"/>
              <a:t>Lifetime Value:</a:t>
            </a:r>
          </a:p>
          <a:p>
            <a:pPr lvl="1"/>
            <a:r>
              <a:rPr lang="en-US" b="1" dirty="0"/>
              <a:t>18-year-old</a:t>
            </a:r>
            <a:r>
              <a:rPr lang="en-US" dirty="0"/>
              <a:t> beneficiary: $2,024,070</a:t>
            </a:r>
          </a:p>
          <a:p>
            <a:pPr lvl="1"/>
            <a:r>
              <a:rPr lang="en-US" b="1" dirty="0"/>
              <a:t>40-year-old</a:t>
            </a:r>
            <a:r>
              <a:rPr lang="en-US" dirty="0"/>
              <a:t> beneficiary: $981,165</a:t>
            </a:r>
          </a:p>
          <a:p>
            <a:pPr lvl="1"/>
            <a:r>
              <a:rPr lang="en-US" b="1" dirty="0"/>
              <a:t>65-year-old</a:t>
            </a:r>
            <a:r>
              <a:rPr lang="en-US" dirty="0"/>
              <a:t> beneficiary: $315,434</a:t>
            </a:r>
            <a:endParaRPr lang="en-US" sz="1200" i="1" dirty="0"/>
          </a:p>
          <a:p>
            <a:pPr marL="201168" lvl="1" indent="0">
              <a:buNone/>
            </a:pPr>
            <a:r>
              <a:rPr lang="en-US" sz="1200" i="1" dirty="0"/>
              <a:t>**assumes 2.5% COLA on SSI and presumed death at 85.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823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4" name="Picture 3" descr="A logo with blue and white text&#10;&#10;AI-generated content may be incorrect.">
            <a:extLst>
              <a:ext uri="{FF2B5EF4-FFF2-40B4-BE49-F238E27FC236}">
                <a16:creationId xmlns:a16="http://schemas.microsoft.com/office/drawing/2014/main" id="{869109B3-8EAD-FA69-738D-44C37E31A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41235" r="68924" b="42155"/>
          <a:stretch/>
        </p:blipFill>
        <p:spPr>
          <a:xfrm rot="768400">
            <a:off x="7424194" y="6220405"/>
            <a:ext cx="646337" cy="55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920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BE024-6A91-4684-6D34-962068028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STAGE 4</a:t>
            </a:r>
            <a:r>
              <a:rPr lang="en-US" sz="3600" dirty="0"/>
              <a:t>: Adulthood </a:t>
            </a:r>
            <a:br>
              <a:rPr lang="en-US" sz="3600" dirty="0"/>
            </a:b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(22+)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57B7C7-1B3F-27A2-2BD3-D3D67461AE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02054" y="3918611"/>
            <a:ext cx="4937760" cy="462915"/>
          </a:xfrm>
          <a:ln>
            <a:solidFill>
              <a:schemeClr val="bg1">
                <a:lumMod val="65000"/>
              </a:schemeClr>
            </a:solidFill>
          </a:ln>
        </p:spPr>
        <p:txBody>
          <a:bodyPr/>
          <a:lstStyle/>
          <a:p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Phase 2: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Parent(s) Retirement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9DADA-B984-BD0E-07BB-DCE8C0198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2054" y="1827955"/>
            <a:ext cx="5379721" cy="462915"/>
          </a:xfrm>
          <a:ln>
            <a:solidFill>
              <a:schemeClr val="bg1">
                <a:lumMod val="65000"/>
              </a:schemeClr>
            </a:solidFill>
          </a:ln>
        </p:spPr>
        <p:txBody>
          <a:bodyPr/>
          <a:lstStyle/>
          <a:p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Phase 1: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cap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Initial Transition Into Adult Services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37A774-62EC-1332-4F19-1F3C2CA501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31607" y="2381465"/>
            <a:ext cx="10006721" cy="1355956"/>
          </a:xfrm>
          <a:ln>
            <a:noFill/>
            <a:prstDash val="sysDash"/>
          </a:ln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1800" b="1" dirty="0"/>
              <a:t>Create New Routine</a:t>
            </a:r>
            <a:r>
              <a:rPr lang="en-US" sz="1800" dirty="0"/>
              <a:t>—education, employment, day programs, community outings/volunteer opportunities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dirty="0"/>
              <a:t>Support the Routine</a:t>
            </a:r>
            <a:r>
              <a:rPr lang="en-US" sz="1800" dirty="0"/>
              <a:t>—trial &amp; error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dirty="0"/>
              <a:t>Build Support Network</a:t>
            </a:r>
            <a:r>
              <a:rPr lang="en-US" sz="1800" dirty="0"/>
              <a:t>—providers, advocates, family, friends, financial planners, attorney, and more</a:t>
            </a:r>
            <a:endParaRPr lang="en-US" sz="1800" b="1" dirty="0"/>
          </a:p>
          <a:p>
            <a:pPr marL="0" indent="0">
              <a:spcBef>
                <a:spcPts val="600"/>
              </a:spcBef>
              <a:buNone/>
            </a:pPr>
            <a:r>
              <a:rPr lang="en-US" sz="1800" b="1" dirty="0"/>
              <a:t>Managing Resources—</a:t>
            </a:r>
            <a:r>
              <a:rPr lang="en-US" sz="1800" dirty="0"/>
              <a:t>ABLE account, income streams, etc. </a:t>
            </a:r>
            <a:endParaRPr lang="en-US" b="1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B89AE42-F93B-0CD1-F9A8-AA4C7F49C9D3}"/>
              </a:ext>
            </a:extLst>
          </p:cNvPr>
          <p:cNvCxnSpPr>
            <a:cxnSpLocks/>
          </p:cNvCxnSpPr>
          <p:nvPr/>
        </p:nvCxnSpPr>
        <p:spPr>
          <a:xfrm>
            <a:off x="1202054" y="3757281"/>
            <a:ext cx="10037446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0" name="Picture 9" descr="A logo with blue and white text&#10;&#10;AI-generated content may be incorrect.">
            <a:extLst>
              <a:ext uri="{FF2B5EF4-FFF2-40B4-BE49-F238E27FC236}">
                <a16:creationId xmlns:a16="http://schemas.microsoft.com/office/drawing/2014/main" id="{DB2C6726-1BD4-C248-1F2C-F3D8F5AE73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41235" r="68924" b="42155"/>
          <a:stretch/>
        </p:blipFill>
        <p:spPr>
          <a:xfrm rot="768400">
            <a:off x="11491996" y="5690989"/>
            <a:ext cx="646337" cy="55675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ADDF111-3A0E-B179-6132-81D7B641B6F8}"/>
              </a:ext>
            </a:extLst>
          </p:cNvPr>
          <p:cNvSpPr/>
          <p:nvPr/>
        </p:nvSpPr>
        <p:spPr>
          <a:xfrm>
            <a:off x="1431608" y="4628549"/>
            <a:ext cx="1858780" cy="111084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Planning for Two Lifetimes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02B1E5-E6BD-A790-6A40-1ADB1A17CCE1}"/>
              </a:ext>
            </a:extLst>
          </p:cNvPr>
          <p:cNvSpPr/>
          <p:nvPr/>
        </p:nvSpPr>
        <p:spPr>
          <a:xfrm>
            <a:off x="4016691" y="4628549"/>
            <a:ext cx="1858780" cy="1110843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sz="2000" b="1" dirty="0"/>
              <a:t>Social Security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400484-298B-4843-EF76-97DA50C25266}"/>
              </a:ext>
            </a:extLst>
          </p:cNvPr>
          <p:cNvSpPr/>
          <p:nvPr/>
        </p:nvSpPr>
        <p:spPr>
          <a:xfrm>
            <a:off x="6566083" y="4628550"/>
            <a:ext cx="1858780" cy="1110843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sz="2000" b="1" dirty="0"/>
              <a:t>Estate &amp; Wealth Transfer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B08D30-7C61-9248-F434-D34DCAAC1E84}"/>
              </a:ext>
            </a:extLst>
          </p:cNvPr>
          <p:cNvSpPr/>
          <p:nvPr/>
        </p:nvSpPr>
        <p:spPr>
          <a:xfrm>
            <a:off x="9151166" y="4628549"/>
            <a:ext cx="1858780" cy="1110843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sz="2000" b="1" dirty="0"/>
              <a:t>Independence Timeline</a:t>
            </a:r>
          </a:p>
        </p:txBody>
      </p:sp>
    </p:spTree>
    <p:extLst>
      <p:ext uri="{BB962C8B-B14F-4D97-AF65-F5344CB8AC3E}">
        <p14:creationId xmlns:p14="http://schemas.microsoft.com/office/powerpoint/2010/main" val="889147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462FE1-6A4A-76BA-7F4B-7C6957658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en-US" sz="3600" b="1" dirty="0">
                <a:solidFill>
                  <a:srgbClr val="FFFFFF"/>
                </a:solidFill>
              </a:rPr>
              <a:t>Childhood Disability Benefit (CDB)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B3A1D-FEAA-54BC-62A2-F70582E78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en-US" dirty="0"/>
              <a:t>SSDI program pays benefit to adults whose disability began before the age of 22.</a:t>
            </a:r>
          </a:p>
          <a:p>
            <a:r>
              <a:rPr lang="en-US" dirty="0"/>
              <a:t>Paid on parent’s Social Security earnings record</a:t>
            </a:r>
          </a:p>
          <a:p>
            <a:r>
              <a:rPr lang="en-US" dirty="0"/>
              <a:t>Amount Paid:</a:t>
            </a:r>
          </a:p>
          <a:p>
            <a:pPr lvl="1"/>
            <a:r>
              <a:rPr lang="en-US" dirty="0"/>
              <a:t>50% if Parent has retired or is disabled</a:t>
            </a:r>
          </a:p>
          <a:p>
            <a:pPr lvl="1"/>
            <a:r>
              <a:rPr lang="en-US" dirty="0"/>
              <a:t>75% if Parent as died</a:t>
            </a:r>
          </a:p>
          <a:p>
            <a:r>
              <a:rPr lang="en-US" dirty="0"/>
              <a:t>Amount paid in addition to what parent receives, and SSA selects the parent with higher check as basis. </a:t>
            </a:r>
          </a:p>
          <a:p>
            <a:r>
              <a:rPr lang="en-US" dirty="0"/>
              <a:t>No income or resource test for child with disability</a:t>
            </a:r>
          </a:p>
          <a:p>
            <a:r>
              <a:rPr lang="en-US" dirty="0"/>
              <a:t>CDB lasts for life of the child </a:t>
            </a:r>
          </a:p>
        </p:txBody>
      </p:sp>
      <p:pic>
        <p:nvPicPr>
          <p:cNvPr id="4" name="Picture 3" descr="A logo with blue and white text&#10;&#10;AI-generated content may be incorrect.">
            <a:extLst>
              <a:ext uri="{FF2B5EF4-FFF2-40B4-BE49-F238E27FC236}">
                <a16:creationId xmlns:a16="http://schemas.microsoft.com/office/drawing/2014/main" id="{D6FE3AE4-1590-FAA9-0CB9-E2F140424B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41235" r="68924" b="42155"/>
          <a:stretch/>
        </p:blipFill>
        <p:spPr>
          <a:xfrm rot="768400">
            <a:off x="11491997" y="6236539"/>
            <a:ext cx="646337" cy="55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148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64582-BF94-F584-5882-AAFAB3FE1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STAGE 5: Beyond</a:t>
            </a:r>
          </a:p>
        </p:txBody>
      </p:sp>
      <p:pic>
        <p:nvPicPr>
          <p:cNvPr id="4" name="Picture 3" descr="A logo with blue and white text&#10;&#10;AI-generated content may be incorrect.">
            <a:extLst>
              <a:ext uri="{FF2B5EF4-FFF2-40B4-BE49-F238E27FC236}">
                <a16:creationId xmlns:a16="http://schemas.microsoft.com/office/drawing/2014/main" id="{64B49EE2-A5CD-91DA-2878-D40FAA4EB1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4" t="41235" r="68924" b="42155"/>
          <a:stretch/>
        </p:blipFill>
        <p:spPr>
          <a:xfrm rot="768400">
            <a:off x="11491996" y="5690989"/>
            <a:ext cx="646337" cy="556753"/>
          </a:xfrm>
          <a:prstGeom prst="rect">
            <a:avLst/>
          </a:prstGeom>
        </p:spPr>
      </p:pic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4B6A7C1-AF95-C66D-DFE1-E6EC3D4B74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223277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32988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3FCED-4C41-8163-4897-34ED97809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5300" y="790574"/>
            <a:ext cx="3200400" cy="632459"/>
          </a:xfrm>
        </p:spPr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Contact</a:t>
            </a:r>
            <a:r>
              <a:rPr lang="en-US" b="1" dirty="0">
                <a:solidFill>
                  <a:schemeClr val="accent3"/>
                </a:solidFill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B2834-0D99-BCE1-8F37-724B8F40C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0075" y="1508758"/>
            <a:ext cx="6492240" cy="1624967"/>
          </a:xfrm>
        </p:spPr>
        <p:txBody>
          <a:bodyPr/>
          <a:lstStyle/>
          <a:p>
            <a:r>
              <a:rPr lang="en-US" dirty="0"/>
              <a:t>Kimberley Kuczawa</a:t>
            </a:r>
          </a:p>
          <a:p>
            <a:pPr lvl="1"/>
            <a:r>
              <a:rPr lang="en-US" dirty="0"/>
              <a:t>Phone: (717) 652-6901</a:t>
            </a:r>
          </a:p>
          <a:p>
            <a:pPr lvl="1"/>
            <a:r>
              <a:rPr lang="en-US" dirty="0"/>
              <a:t>Email: kimberley@dvbfinancial.com</a:t>
            </a:r>
          </a:p>
          <a:p>
            <a:pPr lvl="1"/>
            <a:r>
              <a:rPr lang="en-US" dirty="0"/>
              <a:t>Website: </a:t>
            </a:r>
            <a:r>
              <a:rPr lang="en-US" dirty="0">
                <a:hlinkClick r:id="rId2"/>
              </a:rPr>
              <a:t>www.dvbfinancial.com</a:t>
            </a:r>
            <a:r>
              <a:rPr lang="en-US" dirty="0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6F5970-7AD7-1F3A-97F6-AF3598A78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05300" y="3267075"/>
            <a:ext cx="5410200" cy="390525"/>
          </a:xfrm>
        </p:spPr>
        <p:txBody>
          <a:bodyPr/>
          <a:lstStyle/>
          <a:p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Use the QR Code below to be added to our email list!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42AEFC-B854-BA07-2A9D-A09A8B214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5210" y="3948982"/>
            <a:ext cx="2097915" cy="2057570"/>
          </a:xfrm>
          <a:prstGeom prst="rect">
            <a:avLst/>
          </a:prstGeom>
        </p:spPr>
      </p:pic>
      <p:pic>
        <p:nvPicPr>
          <p:cNvPr id="11" name="Content Placeholder 31" descr="A close-up of a logo&#10;&#10;Description automatically generated">
            <a:extLst>
              <a:ext uri="{FF2B5EF4-FFF2-40B4-BE49-F238E27FC236}">
                <a16:creationId xmlns:a16="http://schemas.microsoft.com/office/drawing/2014/main" id="{DD1D1B91-4C35-A27B-57E5-FC96C86939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3646" y="4068129"/>
            <a:ext cx="2796691" cy="181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90908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956</TotalTime>
  <Words>648</Words>
  <Application>Microsoft Office PowerPoint</Application>
  <PresentationFormat>Widescreen</PresentationFormat>
  <Paragraphs>116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Retrospect</vt:lpstr>
      <vt:lpstr>Special Needs Planning Timeline</vt:lpstr>
      <vt:lpstr>The “Timeline”</vt:lpstr>
      <vt:lpstr>PowerPoint Presentation</vt:lpstr>
      <vt:lpstr>STAGE 3: High School &amp; Government Benefits (14-21)</vt:lpstr>
      <vt:lpstr>Why SSI?</vt:lpstr>
      <vt:lpstr>STAGE 4: Adulthood  (22+)</vt:lpstr>
      <vt:lpstr>Childhood Disability Benefit (CDB)</vt:lpstr>
      <vt:lpstr>STAGE 5: Beyond</vt:lpstr>
      <vt:lpstr>Contact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Kuczawa, Kimberley</dc:creator>
  <cp:lastModifiedBy>Kuczawa, Kimberley</cp:lastModifiedBy>
  <cp:revision>30</cp:revision>
  <dcterms:created xsi:type="dcterms:W3CDTF">2025-05-12T15:49:53Z</dcterms:created>
  <dcterms:modified xsi:type="dcterms:W3CDTF">2025-05-23T15:03:28Z</dcterms:modified>
</cp:coreProperties>
</file>